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04" r:id="rId2"/>
    <p:sldId id="259" r:id="rId3"/>
    <p:sldId id="260" r:id="rId4"/>
    <p:sldId id="305" r:id="rId5"/>
    <p:sldId id="261" r:id="rId6"/>
    <p:sldId id="306" r:id="rId7"/>
    <p:sldId id="307" r:id="rId8"/>
    <p:sldId id="278" r:id="rId9"/>
    <p:sldId id="316" r:id="rId10"/>
    <p:sldId id="319" r:id="rId11"/>
    <p:sldId id="321" r:id="rId12"/>
    <p:sldId id="328" r:id="rId13"/>
    <p:sldId id="329" r:id="rId14"/>
    <p:sldId id="322" r:id="rId15"/>
    <p:sldId id="323" r:id="rId16"/>
    <p:sldId id="324" r:id="rId17"/>
    <p:sldId id="325" r:id="rId18"/>
    <p:sldId id="326" r:id="rId19"/>
    <p:sldId id="327" r:id="rId20"/>
    <p:sldId id="335" r:id="rId21"/>
    <p:sldId id="336" r:id="rId22"/>
    <p:sldId id="320" r:id="rId23"/>
    <p:sldId id="330" r:id="rId24"/>
    <p:sldId id="332" r:id="rId25"/>
    <p:sldId id="331" r:id="rId26"/>
    <p:sldId id="333" r:id="rId27"/>
    <p:sldId id="334" r:id="rId28"/>
    <p:sldId id="308" r:id="rId29"/>
    <p:sldId id="309" r:id="rId30"/>
    <p:sldId id="310" r:id="rId31"/>
    <p:sldId id="311" r:id="rId32"/>
    <p:sldId id="281" r:id="rId33"/>
    <p:sldId id="312" r:id="rId34"/>
    <p:sldId id="289" r:id="rId35"/>
    <p:sldId id="313" r:id="rId36"/>
    <p:sldId id="314" r:id="rId37"/>
    <p:sldId id="317" r:id="rId38"/>
    <p:sldId id="318" r:id="rId39"/>
    <p:sldId id="31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150"/>
    <a:srgbClr val="FFFFFF"/>
    <a:srgbClr val="A5A5A5"/>
    <a:srgbClr val="F6BE98"/>
    <a:srgbClr val="F4B184"/>
    <a:srgbClr val="E9EBF5"/>
    <a:srgbClr val="DAE3F3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DD6B-965E-4424-A734-E5593C4C4E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761E-DAD5-4EF1-82C2-7D3A5CEC3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2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9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1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3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86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5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8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01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5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4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15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64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15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8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57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0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C6D4-5D9D-3EAA-ADB3-3776CB686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8EC38-998C-6221-4C56-B014533B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67740-573A-47BF-EC45-60DBFA9E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49789-EC66-1C91-90DA-9C127B8B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B3B30-EDE3-348B-7FB7-558FBBF8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73AD3-7453-6AD2-8C6F-B6F11F2D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F7954D-29BA-BCE0-DD18-D1083CB44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1695A-F413-B6BF-EC34-19ACB90F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56EA0-E203-0B5A-DD4E-3A534B1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FAF66-794F-90C2-323D-DB41B289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22652-3DD2-2B2C-4F70-2C743351F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8493F3-8E36-5D3A-1C5D-A5270201D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B0CBE-43EF-5B24-C916-DFB12AE3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C365B-0272-B701-DCD1-CA21B895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8F2FE-E7B2-1759-3536-DA415976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0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52F09-EB15-B190-2267-9CAD1DCD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57EB2-8CEC-48A8-D090-AA00D559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61ECA-4F77-3A14-88CB-E23BE58F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EFEB4D-BD46-D76F-7C1F-1FB554F7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5D6D0-A50B-BEE1-F9C5-A52792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32CDD-0EF0-F721-883B-8F20581D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0312-87CB-04BF-3567-7A05F65E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392BD-176F-042C-2ECB-6DBD6FCB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94326-5ADC-5566-B5E7-8AE35B74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0A8A0-348C-2F29-2AC1-E86F5FE0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0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DDB9-4EFA-BAD3-FB19-B5CF20F7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E0D85-F17B-1243-9914-806279CF6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7D035-6BB7-D1CB-62FD-3343018C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A66B0-87B5-C549-1E5D-A88ECE0C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D5853-DD6F-A43C-F806-A554AFF4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0DC5CB-8F88-177D-E868-30F5862F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43FE-B6DF-CE6D-EA4F-6A2AFFE7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35A722-EEEF-8DB1-0395-D250B1802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B7481B-782B-05EC-A36A-D14F2AEA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01A01D-7FEE-B682-B177-8A3EC670B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A96654-7369-44BF-7D92-4B4396ADC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F0FB62-F42B-BDE3-9153-8B2DB426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4DEE35-259E-3FB9-7BBF-D188DC7D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C8214B-F3B9-3F91-32CA-4D15CDA8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2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993D7-C045-CC6B-46B7-0A221F5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EAA361-C639-2672-5F37-23A8C880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22180-1CE4-22BC-2ECF-825AABC2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25515-1556-6FAB-3D22-EE1F9B9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6B1476-C48B-2D09-3C03-87FA9BC1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0D6D4F-EC57-E5CD-B028-475D3D29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9C1E63-A5ED-F68F-D052-7A2CD66C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8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DECDD-B16A-D931-E788-F6815710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B9869-A662-5B8F-27C8-0D92AC36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E4D65F-D00B-8720-C4D3-4614D81FE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6C5BAE-5A42-9116-EB5C-A387643A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B7670-1848-3199-D723-5F4DE366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3CD9D-BE86-28E2-9A08-7E779988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61B83-0836-D777-7BBA-5C643928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B4E17D-32BF-3644-98F4-CFAB76812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275EC7-A9FD-1756-241F-08247D0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02B54F-CF12-E921-B3FD-E0640685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E9668-D66B-7CD6-05AA-DDA1F40F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0411A-2519-3E63-163B-B07E76B7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3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03FA3D-F8A0-B81F-AB84-70794BF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75FB6-690F-1B5C-275E-2FF8BC95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16034-74AA-419D-95D6-2425F4F7C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67C70-7DF9-D17A-59BF-B827A936E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31187-DE15-2ED4-5436-293870823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3987" y="2615616"/>
            <a:ext cx="357020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开题答辩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71388" y="4497624"/>
            <a:ext cx="23391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答辩人：袁立晨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59091" y="4497625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指导老师：谢文军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9BAB7-7738-11C4-7A72-7BAE231F814B}"/>
              </a:ext>
            </a:extLst>
          </p:cNvPr>
          <p:cNvSpPr txBox="1"/>
          <p:nvPr/>
        </p:nvSpPr>
        <p:spPr>
          <a:xfrm>
            <a:off x="3389488" y="4959289"/>
            <a:ext cx="29193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2019215105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DDF40-E5A8-4177-9605-CAC85775C8E0}"/>
              </a:ext>
            </a:extLst>
          </p:cNvPr>
          <p:cNvSpPr txBox="1"/>
          <p:nvPr/>
        </p:nvSpPr>
        <p:spPr>
          <a:xfrm>
            <a:off x="6759091" y="4959288"/>
            <a:ext cx="332014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2022.11.23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930607" y="1719792"/>
            <a:ext cx="201540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混合数据集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3889156" y="399695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CNN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模型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5097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8145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21193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2424141" y="4051705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5097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8145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21193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24241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832213" y="3735657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1186481" y="4738352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带标签的数据集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404" y="2749801"/>
            <a:ext cx="1601997" cy="87381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3038563" y="2285673"/>
            <a:ext cx="1349730" cy="1550238"/>
          </a:xfrm>
          <a:prstGeom prst="bentConnector3">
            <a:avLst>
              <a:gd name="adj1" fmla="val 405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522889" y="2994982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</p:cNvCxnSpPr>
          <p:nvPr/>
        </p:nvCxnSpPr>
        <p:spPr>
          <a:xfrm flipH="1">
            <a:off x="6517640" y="2385709"/>
            <a:ext cx="1144" cy="1978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144880" y="4390072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4585512" y="6256758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6365284" y="420691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8120067" y="3735656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4090339" y="853525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800016" y="5122582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>
            <a:cxnSpLocks/>
          </p:cNvCxnSpPr>
          <p:nvPr/>
        </p:nvCxnSpPr>
        <p:spPr>
          <a:xfrm>
            <a:off x="0" y="2803506"/>
            <a:ext cx="11913747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8847301" y="604165"/>
            <a:ext cx="2027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渲染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  </a:t>
            </a:r>
            <a:r>
              <a:rPr lang="zh-CN" altLang="en-US" dirty="0">
                <a:solidFill>
                  <a:schemeClr val="tx1"/>
                </a:solidFill>
              </a:rPr>
              <a:t>：采样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：估计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4330798" y="3438621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6231601" y="5455123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731408" y="302152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6361037" y="2972966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AD2E8D6-E83D-D9E9-C1E4-B46D6AE60D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374" y="4905888"/>
            <a:ext cx="1830897" cy="715430"/>
          </a:xfrm>
          <a:prstGeom prst="bentConnector3">
            <a:avLst>
              <a:gd name="adj1" fmla="val 1004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479C26D-ABB1-066F-C661-A25442F692CC}"/>
              </a:ext>
            </a:extLst>
          </p:cNvPr>
          <p:cNvCxnSpPr>
            <a:endCxn id="104" idx="3"/>
          </p:cNvCxnSpPr>
          <p:nvPr/>
        </p:nvCxnSpPr>
        <p:spPr>
          <a:xfrm flipV="1">
            <a:off x="747907" y="4390071"/>
            <a:ext cx="8684827" cy="1788980"/>
          </a:xfrm>
          <a:prstGeom prst="bentConnector3">
            <a:avLst>
              <a:gd name="adj1" fmla="val 11123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EF014EC-A550-03DD-CE9C-675E12BC87FA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rot="5400000" flipH="1" flipV="1">
            <a:off x="2920218" y="750855"/>
            <a:ext cx="987029" cy="95084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0370EF33-C225-FD32-786C-C94E796BCE6C}"/>
              </a:ext>
            </a:extLst>
          </p:cNvPr>
          <p:cNvSpPr/>
          <p:nvPr/>
        </p:nvSpPr>
        <p:spPr>
          <a:xfrm>
            <a:off x="5680928" y="1719574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计算损失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19A4D8E-3560-B2FA-9B7E-93F1C2D30653}"/>
              </a:ext>
            </a:extLst>
          </p:cNvPr>
          <p:cNvCxnSpPr>
            <a:cxnSpLocks/>
            <a:stCxn id="19" idx="3"/>
            <a:endCxn id="64" idx="1"/>
          </p:cNvCxnSpPr>
          <p:nvPr/>
        </p:nvCxnSpPr>
        <p:spPr>
          <a:xfrm flipV="1">
            <a:off x="3946010" y="2052642"/>
            <a:ext cx="1734918" cy="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8BD0914D-C602-5674-C258-D439D6AE5D43}"/>
              </a:ext>
            </a:extLst>
          </p:cNvPr>
          <p:cNvCxnSpPr>
            <a:stCxn id="23" idx="3"/>
            <a:endCxn id="64" idx="0"/>
          </p:cNvCxnSpPr>
          <p:nvPr/>
        </p:nvCxnSpPr>
        <p:spPr>
          <a:xfrm>
            <a:off x="5562579" y="732763"/>
            <a:ext cx="955061" cy="98681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681FB30E-0892-A3F0-87EE-99F9D6F2C65E}"/>
              </a:ext>
            </a:extLst>
          </p:cNvPr>
          <p:cNvSpPr/>
          <p:nvPr/>
        </p:nvSpPr>
        <p:spPr>
          <a:xfrm>
            <a:off x="6359891" y="55914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703F62B-B0B7-8CFF-8BC3-7AB464B9DF76}"/>
              </a:ext>
            </a:extLst>
          </p:cNvPr>
          <p:cNvSpPr txBox="1"/>
          <p:nvPr/>
        </p:nvSpPr>
        <p:spPr>
          <a:xfrm>
            <a:off x="4086739" y="1690597"/>
            <a:ext cx="155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sz="1800" dirty="0"/>
              <a:t>round-truth</a:t>
            </a:r>
            <a:endParaRPr lang="zh-CN" altLang="en-US"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0D9C56FC-1ADB-15F0-DEE6-EB19BB79E082}"/>
              </a:ext>
            </a:extLst>
          </p:cNvPr>
          <p:cNvCxnSpPr/>
          <p:nvPr/>
        </p:nvCxnSpPr>
        <p:spPr>
          <a:xfrm>
            <a:off x="167212" y="4348154"/>
            <a:ext cx="10127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03EDA8D-ED6F-65C4-AE77-35D5687B7298}"/>
              </a:ext>
            </a:extLst>
          </p:cNvPr>
          <p:cNvCxnSpPr/>
          <p:nvPr/>
        </p:nvCxnSpPr>
        <p:spPr>
          <a:xfrm>
            <a:off x="9860884" y="4390070"/>
            <a:ext cx="12397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34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69C71C-BEB9-D017-1069-B6185A49A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5" y="1364847"/>
            <a:ext cx="1548559" cy="116141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DF0F3EBB-7E65-85F4-5B91-0B9A404EC1BE}"/>
              </a:ext>
            </a:extLst>
          </p:cNvPr>
          <p:cNvSpPr/>
          <p:nvPr/>
        </p:nvSpPr>
        <p:spPr>
          <a:xfrm>
            <a:off x="3829336" y="3251559"/>
            <a:ext cx="1494504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B19F01-99EB-7E9C-C712-47AE2EE03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6" y="1364846"/>
            <a:ext cx="1548560" cy="1161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97EEAF-FC79-E3F6-0F89-B5787812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2526266"/>
            <a:ext cx="1548559" cy="11614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13AB27-3E23-CCF4-9B97-33B63DEC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1364846"/>
            <a:ext cx="1548560" cy="11614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AF2CC5-3CD0-B22C-8D61-60219D6A3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4" y="2526266"/>
            <a:ext cx="1548558" cy="11614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28A178-0C43-7C35-C442-A47ACA8D7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52" y="2526266"/>
            <a:ext cx="1548559" cy="11614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135355-4779-F9BA-F25C-306DF7E82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3666480"/>
            <a:ext cx="1548559" cy="1161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286126-C990-5204-B4B9-D2217443D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3666480"/>
            <a:ext cx="1548558" cy="11614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178410E-2DF9-1865-E1AA-7CE4DE406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30" y="3666480"/>
            <a:ext cx="1548559" cy="116141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ACA34C-990F-8ED0-7EB6-1B6FF254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13703" r="37693" b="36434"/>
          <a:stretch/>
        </p:blipFill>
        <p:spPr>
          <a:xfrm>
            <a:off x="6942450" y="1310605"/>
            <a:ext cx="1485482" cy="1263769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36379528-B571-ABA0-4C84-7B55552550E8}"/>
              </a:ext>
            </a:extLst>
          </p:cNvPr>
          <p:cNvSpPr/>
          <p:nvPr/>
        </p:nvSpPr>
        <p:spPr>
          <a:xfrm>
            <a:off x="5712568" y="3013618"/>
            <a:ext cx="952392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1D2703D-542C-45AB-10EF-4BF8CEEA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12829" r="40318" b="44306"/>
          <a:stretch/>
        </p:blipFill>
        <p:spPr>
          <a:xfrm>
            <a:off x="9893906" y="1310605"/>
            <a:ext cx="1393854" cy="12196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AB03A07-773C-D9B2-CB72-7945473DF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4912" r="51749" b="56262"/>
          <a:stretch/>
        </p:blipFill>
        <p:spPr>
          <a:xfrm>
            <a:off x="6941212" y="2574374"/>
            <a:ext cx="1492903" cy="11614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7628E6-C70C-F83B-7216-87775F8B98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r="32570" b="49555"/>
          <a:stretch/>
        </p:blipFill>
        <p:spPr>
          <a:xfrm>
            <a:off x="8427932" y="1310605"/>
            <a:ext cx="1465974" cy="12251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4BEDEC-2167-1D92-6D08-872199FDDB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54940" b="67325"/>
          <a:stretch/>
        </p:blipFill>
        <p:spPr>
          <a:xfrm>
            <a:off x="8409894" y="2516465"/>
            <a:ext cx="1501649" cy="12193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3651305-9521-D2A7-6FDA-FD2FA45C2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8" r="45372" b="69523"/>
          <a:stretch/>
        </p:blipFill>
        <p:spPr>
          <a:xfrm>
            <a:off x="9901559" y="2503396"/>
            <a:ext cx="1428002" cy="12134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74C1A44-B9AD-5448-1119-118D19A248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43537" r="35838" b="21414"/>
          <a:stretch/>
        </p:blipFill>
        <p:spPr>
          <a:xfrm>
            <a:off x="6941212" y="3738738"/>
            <a:ext cx="1457549" cy="11359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6DE8AD6-48A8-2EB0-D606-322EFCAC48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5" t="35977" r="24041" b="21158"/>
          <a:stretch/>
        </p:blipFill>
        <p:spPr>
          <a:xfrm>
            <a:off x="8402564" y="3722326"/>
            <a:ext cx="1500233" cy="116684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AEF9264-97BF-6AE1-F60B-C01DBD304F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7" t="28978" r="20971" b="29032"/>
          <a:stretch/>
        </p:blipFill>
        <p:spPr>
          <a:xfrm>
            <a:off x="9858218" y="3707812"/>
            <a:ext cx="1482868" cy="11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3424A1-A8B2-D2A7-F35C-4BD2AC42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" y="2472811"/>
            <a:ext cx="1907458" cy="1430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78949-A83A-A625-0789-F5024538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26" y="2472809"/>
            <a:ext cx="1907460" cy="1430595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7831231" y="2867578"/>
            <a:ext cx="149450" cy="1474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7980681" y="2580476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9302088" y="2380421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j </a:t>
            </a:r>
            <a:r>
              <a:rPr lang="zh-CN" altLang="en-US" sz="2000" dirty="0"/>
              <a:t>三维信息</a:t>
            </a:r>
          </a:p>
        </p:txBody>
      </p:sp>
    </p:spTree>
    <p:extLst>
      <p:ext uri="{BB962C8B-B14F-4D97-AF65-F5344CB8AC3E}">
        <p14:creationId xmlns:p14="http://schemas.microsoft.com/office/powerpoint/2010/main" val="183391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0A9A795-FA45-00E1-A04A-52FDDC9B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83" b="83250"/>
          <a:stretch/>
        </p:blipFill>
        <p:spPr>
          <a:xfrm>
            <a:off x="7114126" y="1846936"/>
            <a:ext cx="2487353" cy="2336252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8343159" y="2843449"/>
            <a:ext cx="217238" cy="2143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</p:cNvCxnSpPr>
          <p:nvPr/>
        </p:nvCxnSpPr>
        <p:spPr>
          <a:xfrm flipV="1">
            <a:off x="8693250" y="2512457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10147510" y="2272754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h </a:t>
            </a:r>
            <a:r>
              <a:rPr lang="zh-CN" altLang="en-US" sz="2000" dirty="0"/>
              <a:t>三维信息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51C9DD-F8B3-529E-39C1-495BCBE39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7" y="2380421"/>
            <a:ext cx="2030644" cy="152298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8BECF9B-E050-2F86-962F-E83EC7852E6B}"/>
              </a:ext>
            </a:extLst>
          </p:cNvPr>
          <p:cNvCxnSpPr>
            <a:cxnSpLocks/>
          </p:cNvCxnSpPr>
          <p:nvPr/>
        </p:nvCxnSpPr>
        <p:spPr>
          <a:xfrm flipV="1">
            <a:off x="8795043" y="3188106"/>
            <a:ext cx="1219614" cy="17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58366E5-B9C7-4ACA-3BB3-39AFD9A12BC5}"/>
              </a:ext>
            </a:extLst>
          </p:cNvPr>
          <p:cNvSpPr txBox="1"/>
          <p:nvPr/>
        </p:nvSpPr>
        <p:spPr>
          <a:xfrm>
            <a:off x="10147510" y="3005093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质心信息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CA59EC-F470-6B8C-8E16-4062B804FE24}"/>
              </a:ext>
            </a:extLst>
          </p:cNvPr>
          <p:cNvCxnSpPr>
            <a:cxnSpLocks/>
          </p:cNvCxnSpPr>
          <p:nvPr/>
        </p:nvCxnSpPr>
        <p:spPr>
          <a:xfrm>
            <a:off x="8795043" y="3519723"/>
            <a:ext cx="1219614" cy="383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7D19854-5684-5184-2C6D-EA72F8297270}"/>
              </a:ext>
            </a:extLst>
          </p:cNvPr>
          <p:cNvSpPr txBox="1"/>
          <p:nvPr/>
        </p:nvSpPr>
        <p:spPr>
          <a:xfrm>
            <a:off x="10147510" y="3737432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旋转信息</a:t>
            </a:r>
          </a:p>
        </p:txBody>
      </p:sp>
    </p:spTree>
    <p:extLst>
      <p:ext uri="{BB962C8B-B14F-4D97-AF65-F5344CB8AC3E}">
        <p14:creationId xmlns:p14="http://schemas.microsoft.com/office/powerpoint/2010/main" val="195801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01C4D4-13A3-A4E6-EC14-FCD0C420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11717" r="3388" b="7761"/>
          <a:stretch/>
        </p:blipFill>
        <p:spPr>
          <a:xfrm>
            <a:off x="2448233" y="1573161"/>
            <a:ext cx="7216878" cy="39034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235C1-1A97-A9AC-7C07-8E5F49234B95}"/>
              </a:ext>
            </a:extLst>
          </p:cNvPr>
          <p:cNvSpPr/>
          <p:nvPr/>
        </p:nvSpPr>
        <p:spPr>
          <a:xfrm>
            <a:off x="2448233" y="4847303"/>
            <a:ext cx="7216878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5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B28E5-BE64-8DBE-B8B2-1DD8A4077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7" y="2470660"/>
            <a:ext cx="7744439" cy="17670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1DC5F5-7E86-CA5B-B238-28B91A3D9337}"/>
              </a:ext>
            </a:extLst>
          </p:cNvPr>
          <p:cNvSpPr/>
          <p:nvPr/>
        </p:nvSpPr>
        <p:spPr>
          <a:xfrm>
            <a:off x="5152104" y="2839064"/>
            <a:ext cx="1858296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6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BC91381-3B46-C50E-E6ED-CA94533313DB}"/>
              </a:ext>
            </a:extLst>
          </p:cNvPr>
          <p:cNvSpPr/>
          <p:nvPr/>
        </p:nvSpPr>
        <p:spPr>
          <a:xfrm>
            <a:off x="698089" y="207450"/>
            <a:ext cx="11002297" cy="32028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3876990" y="1349099"/>
            <a:ext cx="1771226" cy="529103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训练数据集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6938874" y="4337689"/>
            <a:ext cx="1619378" cy="1471996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估计模型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9858032" y="4809734"/>
            <a:ext cx="1545601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Unity</a:t>
            </a:r>
            <a:endParaRPr lang="zh-CN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6687424" y="1185948"/>
            <a:ext cx="2122279" cy="855407"/>
          </a:xfrm>
          <a:prstGeom prst="ellipse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</a:rPr>
              <a:t>TriHorn-Net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6796323" y="2492477"/>
            <a:ext cx="1904480" cy="529102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封装优化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72CE66-B94D-F1A3-5106-3EB60A86F9E2}"/>
              </a:ext>
            </a:extLst>
          </p:cNvPr>
          <p:cNvCxnSpPr>
            <a:cxnSpLocks/>
            <a:stCxn id="3" idx="3"/>
            <a:endCxn id="18" idx="2"/>
          </p:cNvCxnSpPr>
          <p:nvPr/>
        </p:nvCxnSpPr>
        <p:spPr>
          <a:xfrm>
            <a:off x="5648216" y="1613651"/>
            <a:ext cx="1039208" cy="1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CC88C1BA-1E27-5A14-22BF-24324F8C1E17}"/>
              </a:ext>
            </a:extLst>
          </p:cNvPr>
          <p:cNvSpPr/>
          <p:nvPr/>
        </p:nvSpPr>
        <p:spPr>
          <a:xfrm rot="19260754">
            <a:off x="6780731" y="396934"/>
            <a:ext cx="2008437" cy="2109139"/>
          </a:xfrm>
          <a:prstGeom prst="arc">
            <a:avLst>
              <a:gd name="adj1" fmla="val 13565001"/>
              <a:gd name="adj2" fmla="val 2099068"/>
            </a:avLst>
          </a:prstGeom>
          <a:ln w="19050">
            <a:solidFill>
              <a:srgbClr val="A5A5A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A84BD3-F3CD-CD3D-B411-A1E8F76A0F87}"/>
              </a:ext>
            </a:extLst>
          </p:cNvPr>
          <p:cNvSpPr txBox="1"/>
          <p:nvPr/>
        </p:nvSpPr>
        <p:spPr>
          <a:xfrm>
            <a:off x="7403690" y="550160"/>
            <a:ext cx="183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</a:t>
            </a: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EDEF1660-8EC7-F514-E128-901419F89A80}"/>
              </a:ext>
            </a:extLst>
          </p:cNvPr>
          <p:cNvSpPr/>
          <p:nvPr/>
        </p:nvSpPr>
        <p:spPr>
          <a:xfrm>
            <a:off x="3867116" y="4798999"/>
            <a:ext cx="1771226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测试数据集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660340B-53D0-1439-D5F3-097BCF122D56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 flipH="1">
            <a:off x="7748563" y="2041355"/>
            <a:ext cx="1" cy="451122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05CC0F7-F550-8EF2-8C94-298706742B2C}"/>
              </a:ext>
            </a:extLst>
          </p:cNvPr>
          <p:cNvCxnSpPr>
            <a:stCxn id="20" idx="2"/>
            <a:endCxn id="4" idx="0"/>
          </p:cNvCxnSpPr>
          <p:nvPr/>
        </p:nvCxnSpPr>
        <p:spPr>
          <a:xfrm>
            <a:off x="7748563" y="3021579"/>
            <a:ext cx="0" cy="1316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FE8FD5DD-9775-6A58-F820-4087E37EA9C7}"/>
              </a:ext>
            </a:extLst>
          </p:cNvPr>
          <p:cNvSpPr/>
          <p:nvPr/>
        </p:nvSpPr>
        <p:spPr>
          <a:xfrm>
            <a:off x="1526684" y="82212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4EE2118B-A117-462A-583A-4C2BAB08D5A5}"/>
              </a:ext>
            </a:extLst>
          </p:cNvPr>
          <p:cNvSpPr/>
          <p:nvPr/>
        </p:nvSpPr>
        <p:spPr>
          <a:xfrm>
            <a:off x="1526706" y="1903944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5A983CCA-CE61-757E-397E-1588C856DDA1}"/>
              </a:ext>
            </a:extLst>
          </p:cNvPr>
          <p:cNvCxnSpPr>
            <a:stCxn id="34" idx="3"/>
            <a:endCxn id="3" idx="1"/>
          </p:cNvCxnSpPr>
          <p:nvPr/>
        </p:nvCxnSpPr>
        <p:spPr>
          <a:xfrm>
            <a:off x="2991377" y="1129266"/>
            <a:ext cx="885613" cy="484385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D0A8A502-B3DC-39E1-7150-DC087CE83505}"/>
              </a:ext>
            </a:extLst>
          </p:cNvPr>
          <p:cNvCxnSpPr>
            <a:cxnSpLocks/>
            <a:stCxn id="35" idx="3"/>
            <a:endCxn id="3" idx="1"/>
          </p:cNvCxnSpPr>
          <p:nvPr/>
        </p:nvCxnSpPr>
        <p:spPr>
          <a:xfrm flipV="1">
            <a:off x="2991377" y="1613651"/>
            <a:ext cx="885613" cy="597431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C24FF432-C57E-1E7A-5DC5-FDBA3E02230E}"/>
              </a:ext>
            </a:extLst>
          </p:cNvPr>
          <p:cNvSpPr/>
          <p:nvPr/>
        </p:nvSpPr>
        <p:spPr>
          <a:xfrm>
            <a:off x="3276435" y="145150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24BE64-D4F9-D0C7-D1C1-8193B81D66CD}"/>
              </a:ext>
            </a:extLst>
          </p:cNvPr>
          <p:cNvSpPr txBox="1"/>
          <p:nvPr/>
        </p:nvSpPr>
        <p:spPr>
          <a:xfrm>
            <a:off x="10300868" y="365494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训练部分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C5ECE2-AB00-8770-086D-5A3D9A699634}"/>
              </a:ext>
            </a:extLst>
          </p:cNvPr>
          <p:cNvSpPr/>
          <p:nvPr/>
        </p:nvSpPr>
        <p:spPr>
          <a:xfrm>
            <a:off x="698089" y="3414254"/>
            <a:ext cx="11002297" cy="29865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528D527F-661F-3DB4-B01C-22603B1CAAA5}"/>
              </a:ext>
            </a:extLst>
          </p:cNvPr>
          <p:cNvSpPr/>
          <p:nvPr/>
        </p:nvSpPr>
        <p:spPr>
          <a:xfrm>
            <a:off x="1567368" y="399223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0652BD1E-AD43-B666-6D54-660500A7EF43}"/>
              </a:ext>
            </a:extLst>
          </p:cNvPr>
          <p:cNvSpPr/>
          <p:nvPr/>
        </p:nvSpPr>
        <p:spPr>
          <a:xfrm>
            <a:off x="1574792" y="4754440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AF87F3E3-DE08-E389-010D-FD5C564D19CB}"/>
              </a:ext>
            </a:extLst>
          </p:cNvPr>
          <p:cNvSpPr/>
          <p:nvPr/>
        </p:nvSpPr>
        <p:spPr>
          <a:xfrm>
            <a:off x="1567390" y="5502548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EB20A748-F3DB-CAAF-12E0-CC124799CF9B}"/>
              </a:ext>
            </a:extLst>
          </p:cNvPr>
          <p:cNvCxnSpPr>
            <a:cxnSpLocks/>
            <a:stCxn id="50" idx="3"/>
            <a:endCxn id="27" idx="1"/>
          </p:cNvCxnSpPr>
          <p:nvPr/>
        </p:nvCxnSpPr>
        <p:spPr>
          <a:xfrm flipV="1">
            <a:off x="3032061" y="5063551"/>
            <a:ext cx="835055" cy="746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CDA93D74-211D-E38F-513F-D475D1C621C9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>
            <a:off x="3032061" y="4299376"/>
            <a:ext cx="835055" cy="7641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2E833A3-E0CF-3006-EDE0-C04211665ACA}"/>
              </a:ext>
            </a:extLst>
          </p:cNvPr>
          <p:cNvCxnSpPr>
            <a:stCxn id="49" idx="3"/>
            <a:endCxn id="27" idx="1"/>
          </p:cNvCxnSpPr>
          <p:nvPr/>
        </p:nvCxnSpPr>
        <p:spPr>
          <a:xfrm>
            <a:off x="3039463" y="5061578"/>
            <a:ext cx="827653" cy="1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EDABD836-4F26-DE94-E019-230DB6411A73}"/>
              </a:ext>
            </a:extLst>
          </p:cNvPr>
          <p:cNvSpPr/>
          <p:nvPr/>
        </p:nvSpPr>
        <p:spPr>
          <a:xfrm>
            <a:off x="3264455" y="4900638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F1A5620-2B4C-4325-D1A8-643E1B63EDB5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>
            <a:off x="5638342" y="5063551"/>
            <a:ext cx="1300532" cy="101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26B44D8-37CC-C8DE-9691-C4729817953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558252" y="5073687"/>
            <a:ext cx="1299780" cy="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659548AD-D2CF-663C-3A8A-08CF532AAFD3}"/>
              </a:ext>
            </a:extLst>
          </p:cNvPr>
          <p:cNvSpPr txBox="1"/>
          <p:nvPr/>
        </p:nvSpPr>
        <p:spPr>
          <a:xfrm>
            <a:off x="8809703" y="4614333"/>
            <a:ext cx="115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3BE55D6-B4AB-B555-FE73-8E13BE5DDA34}"/>
              </a:ext>
            </a:extLst>
          </p:cNvPr>
          <p:cNvSpPr txBox="1"/>
          <p:nvPr/>
        </p:nvSpPr>
        <p:spPr>
          <a:xfrm>
            <a:off x="10300868" y="3605708"/>
            <a:ext cx="161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估计部分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4E09818-A39D-3746-B01B-4E9085C09F2F}"/>
              </a:ext>
            </a:extLst>
          </p:cNvPr>
          <p:cNvSpPr txBox="1"/>
          <p:nvPr/>
        </p:nvSpPr>
        <p:spPr>
          <a:xfrm>
            <a:off x="9979483" y="5932157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D0DEF0A-57CC-5904-D8F6-5B96E355E40D}"/>
              </a:ext>
            </a:extLst>
          </p:cNvPr>
          <p:cNvSpPr txBox="1"/>
          <p:nvPr/>
        </p:nvSpPr>
        <p:spPr>
          <a:xfrm>
            <a:off x="9999809" y="2999912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3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2889265" y="3094086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5607366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8561960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Unity</a:t>
            </a:r>
            <a:endParaRPr lang="zh-CN" altLang="en-US" sz="2400" b="1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36BD0976-3A98-1F9E-25D3-8BB359F32C0E}"/>
              </a:ext>
            </a:extLst>
          </p:cNvPr>
          <p:cNvSpPr/>
          <p:nvPr/>
        </p:nvSpPr>
        <p:spPr>
          <a:xfrm>
            <a:off x="448688" y="2623373"/>
            <a:ext cx="1453573" cy="82591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现实数据集生成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6E67A65-F391-6742-3791-B12D7B19835F}"/>
              </a:ext>
            </a:extLst>
          </p:cNvPr>
          <p:cNvSpPr/>
          <p:nvPr/>
        </p:nvSpPr>
        <p:spPr>
          <a:xfrm>
            <a:off x="448688" y="3758999"/>
            <a:ext cx="1453573" cy="148789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虚拟场景数据集生成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CB74D69-0FFD-3290-E202-C7E5642A2C7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1902261" y="3036328"/>
            <a:ext cx="987004" cy="7131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ECCF113-2980-D476-C07F-55233C01634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1902261" y="3749469"/>
            <a:ext cx="987004" cy="75347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5183090" y="345199"/>
            <a:ext cx="1996917" cy="855407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TriHorn</a:t>
            </a:r>
            <a:r>
              <a:rPr lang="en-US" altLang="zh-CN" dirty="0"/>
              <a:t>-Net</a:t>
            </a:r>
            <a:endParaRPr lang="zh-CN" altLang="en-US" dirty="0"/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5229308" y="1598579"/>
            <a:ext cx="1904480" cy="529102"/>
          </a:xfrm>
          <a:prstGeom prst="flowChartProcess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76914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849816" y="518160"/>
            <a:ext cx="2492368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事件系统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7F1F4BE4-7DB9-74FB-00BD-135698F9C35B}"/>
              </a:ext>
            </a:extLst>
          </p:cNvPr>
          <p:cNvSpPr/>
          <p:nvPr/>
        </p:nvSpPr>
        <p:spPr>
          <a:xfrm>
            <a:off x="4746468" y="1696720"/>
            <a:ext cx="2699064" cy="965200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创建手势数据获取通知新事件监听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4095573" y="356616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626892" y="5268649"/>
            <a:ext cx="1239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事件池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5945348" y="4199896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D3925203-380C-D5A7-57DB-61F505511C1D}"/>
              </a:ext>
            </a:extLst>
          </p:cNvPr>
          <p:cNvSpPr/>
          <p:nvPr/>
        </p:nvSpPr>
        <p:spPr>
          <a:xfrm>
            <a:off x="478857" y="4330378"/>
            <a:ext cx="1995565" cy="1099547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通讯模块解析数据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9717577" y="4577646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手势更新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616E1E-BC93-2415-E86D-0F8C66EED659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6096000" y="1123172"/>
            <a:ext cx="0" cy="573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EF0846F-8162-FF0E-0804-A39E5FF6E64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6096000" y="2661920"/>
            <a:ext cx="0" cy="1537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8C9D4F1-C173-A63D-DDEE-90680E8EE3A6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74422" y="4880152"/>
            <a:ext cx="162115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6106F18-0705-4291-5407-B1BA6D8AD416}"/>
              </a:ext>
            </a:extLst>
          </p:cNvPr>
          <p:cNvSpPr txBox="1"/>
          <p:nvPr/>
        </p:nvSpPr>
        <p:spPr>
          <a:xfrm>
            <a:off x="2931049" y="4477410"/>
            <a:ext cx="707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触发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6A5644-0B36-5F91-7680-53D1E3631221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8096427" y="4880152"/>
            <a:ext cx="1621150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78858" y="84328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Python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49093" y="364135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501599" y="5723803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3744356" y="453066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7962788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687247" y="58866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7962788" y="80771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发送数据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3960297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07427" y="3998398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7AEDDEFE-F01B-70B4-63A7-932169E7F809}"/>
              </a:ext>
            </a:extLst>
          </p:cNvPr>
          <p:cNvSpPr/>
          <p:nvPr/>
        </p:nvSpPr>
        <p:spPr>
          <a:xfrm>
            <a:off x="5200295" y="5042170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613960" y="1110225"/>
            <a:ext cx="107328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28913" y="1110225"/>
            <a:ext cx="17338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544214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026359" y="181025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958080" y="1631787"/>
            <a:ext cx="0" cy="678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0571" y="1412731"/>
            <a:ext cx="0" cy="897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AADAC21-056B-AF68-59F7-40694F0D36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958353" y="1110225"/>
            <a:ext cx="109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5955862" y="2612583"/>
            <a:ext cx="20069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958079" y="2915089"/>
            <a:ext cx="1" cy="1083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049948" y="2612582"/>
            <a:ext cx="912841" cy="234276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541887" y="3565884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2" idx="2"/>
          </p:cNvCxnSpPr>
          <p:nvPr/>
        </p:nvCxnSpPr>
        <p:spPr>
          <a:xfrm rot="10800000">
            <a:off x="1546410" y="1377171"/>
            <a:ext cx="2197947" cy="33180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525364" y="3998398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随机一个进程获取资源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3A5BF47-74EB-9EE3-35E9-C16AD3036C2F}"/>
              </a:ext>
            </a:extLst>
          </p:cNvPr>
          <p:cNvSpPr txBox="1"/>
          <p:nvPr/>
        </p:nvSpPr>
        <p:spPr>
          <a:xfrm>
            <a:off x="10176256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06243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06"/>
          <a:stretch>
            <a:fillRect/>
          </a:stretch>
        </p:blipFill>
        <p:spPr>
          <a:xfrm>
            <a:off x="1524" y="0"/>
            <a:ext cx="4741926" cy="685800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5400000">
            <a:off x="3701830" y="3222077"/>
            <a:ext cx="480060" cy="413846"/>
          </a:xfrm>
          <a:prstGeom prst="triangle">
            <a:avLst/>
          </a:prstGeom>
          <a:solidFill>
            <a:srgbClr val="C0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48768" y="540750"/>
            <a:ext cx="684290" cy="654310"/>
            <a:chOff x="6130971" y="1234452"/>
            <a:chExt cx="684290" cy="654310"/>
          </a:xfrm>
        </p:grpSpPr>
        <p:sp>
          <p:nvSpPr>
            <p:cNvPr id="12" name="圆角矩形 11"/>
            <p:cNvSpPr/>
            <p:nvPr/>
          </p:nvSpPr>
          <p:spPr>
            <a:xfrm>
              <a:off x="6175941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30971" y="1234452"/>
              <a:ext cx="54694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1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33778" y="1487124"/>
            <a:ext cx="699280" cy="654310"/>
            <a:chOff x="6115981" y="2180826"/>
            <a:chExt cx="699280" cy="654310"/>
          </a:xfrm>
        </p:grpSpPr>
        <p:sp>
          <p:nvSpPr>
            <p:cNvPr id="16" name="圆角矩形 15"/>
            <p:cNvSpPr/>
            <p:nvPr/>
          </p:nvSpPr>
          <p:spPr>
            <a:xfrm>
              <a:off x="6175941" y="2195816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15981" y="2180826"/>
              <a:ext cx="60305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2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33778" y="2453790"/>
            <a:ext cx="699280" cy="654310"/>
            <a:chOff x="6115981" y="3147492"/>
            <a:chExt cx="699280" cy="654310"/>
          </a:xfrm>
        </p:grpSpPr>
        <p:sp>
          <p:nvSpPr>
            <p:cNvPr id="23" name="圆角矩形 22"/>
            <p:cNvSpPr/>
            <p:nvPr/>
          </p:nvSpPr>
          <p:spPr>
            <a:xfrm>
              <a:off x="6175941" y="3162482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15981" y="3147492"/>
              <a:ext cx="61587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3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33778" y="3433253"/>
            <a:ext cx="699280" cy="654310"/>
            <a:chOff x="6115981" y="4126955"/>
            <a:chExt cx="699280" cy="654310"/>
          </a:xfrm>
        </p:grpSpPr>
        <p:sp>
          <p:nvSpPr>
            <p:cNvPr id="26" name="圆角矩形 25"/>
            <p:cNvSpPr/>
            <p:nvPr/>
          </p:nvSpPr>
          <p:spPr>
            <a:xfrm>
              <a:off x="6175941" y="4141945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5981" y="4126955"/>
              <a:ext cx="60144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4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33778" y="4433582"/>
            <a:ext cx="699280" cy="646331"/>
            <a:chOff x="6115981" y="5127284"/>
            <a:chExt cx="699280" cy="646331"/>
          </a:xfrm>
        </p:grpSpPr>
        <p:sp>
          <p:nvSpPr>
            <p:cNvPr id="29" name="圆角矩形 28"/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15981" y="5127284"/>
              <a:ext cx="61908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5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751749" y="25576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751749" y="35370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51749" y="45235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80000" y="2348865"/>
            <a:ext cx="2160270" cy="2160270"/>
            <a:chOff x="980000" y="2348865"/>
            <a:chExt cx="2160270" cy="2160270"/>
          </a:xfrm>
        </p:grpSpPr>
        <p:sp>
          <p:nvSpPr>
            <p:cNvPr id="3" name="椭圆 2"/>
            <p:cNvSpPr/>
            <p:nvPr/>
          </p:nvSpPr>
          <p:spPr>
            <a:xfrm>
              <a:off x="980000" y="2348865"/>
              <a:ext cx="2160270" cy="2160270"/>
            </a:xfrm>
            <a:prstGeom prst="ellipse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文本框 20"/>
            <p:cNvSpPr>
              <a:spLocks noChangeArrowheads="1"/>
            </p:cNvSpPr>
            <p:nvPr/>
          </p:nvSpPr>
          <p:spPr bwMode="auto">
            <a:xfrm>
              <a:off x="1078135" y="3019458"/>
              <a:ext cx="196399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   录</a:t>
              </a:r>
              <a:endParaRPr 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1BA3F8-D249-6246-3CDE-015EFE75393E}"/>
              </a:ext>
            </a:extLst>
          </p:cNvPr>
          <p:cNvSpPr txBox="1"/>
          <p:nvPr/>
        </p:nvSpPr>
        <p:spPr>
          <a:xfrm>
            <a:off x="7754773" y="660219"/>
            <a:ext cx="335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EA3995-F1E0-439E-61DD-0F291B166D2A}"/>
              </a:ext>
            </a:extLst>
          </p:cNvPr>
          <p:cNvSpPr txBox="1"/>
          <p:nvPr/>
        </p:nvSpPr>
        <p:spPr>
          <a:xfrm>
            <a:off x="7751749" y="1612623"/>
            <a:ext cx="2666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2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C4FF0D-CFFF-2B17-CE9F-7079C83C7734}"/>
              </a:ext>
            </a:extLst>
          </p:cNvPr>
          <p:cNvGrpSpPr/>
          <p:nvPr/>
        </p:nvGrpSpPr>
        <p:grpSpPr>
          <a:xfrm>
            <a:off x="6733778" y="5434977"/>
            <a:ext cx="699280" cy="646331"/>
            <a:chOff x="6115981" y="5127284"/>
            <a:chExt cx="699280" cy="646331"/>
          </a:xfrm>
        </p:grpSpPr>
        <p:sp>
          <p:nvSpPr>
            <p:cNvPr id="8" name="圆角矩形 28">
              <a:extLst>
                <a:ext uri="{FF2B5EF4-FFF2-40B4-BE49-F238E27FC236}">
                  <a16:creationId xmlns:a16="http://schemas.microsoft.com/office/drawing/2014/main" id="{BBD8E1A1-1609-FA2D-CDC6-3C5430CC09C3}"/>
                </a:ext>
              </a:extLst>
            </p:cNvPr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D3D438-2AC7-B1E5-211A-DD66ABA9FF8A}"/>
                </a:ext>
              </a:extLst>
            </p:cNvPr>
            <p:cNvSpPr txBox="1"/>
            <p:nvPr/>
          </p:nvSpPr>
          <p:spPr>
            <a:xfrm>
              <a:off x="6115981" y="5127284"/>
              <a:ext cx="65915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6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AD07EF9-8627-EB91-BBD1-36035AA5AE3F}"/>
              </a:ext>
            </a:extLst>
          </p:cNvPr>
          <p:cNvSpPr txBox="1"/>
          <p:nvPr/>
        </p:nvSpPr>
        <p:spPr>
          <a:xfrm>
            <a:off x="7751749" y="5513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4" grpId="0"/>
      <p:bldP spid="35" grpId="0"/>
      <p:bldP spid="5" grpId="0"/>
      <p:bldP spid="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727711" y="481143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主线程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88846" y="2556376"/>
            <a:ext cx="4257054" cy="12183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6238780" y="2929817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4892973" y="327541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8071430" y="163999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775024" y="226525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8071430" y="445581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数据预处理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4048074" y="1668624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92973" y="2741522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862813" y="748087"/>
            <a:ext cx="91221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316690" y="748087"/>
            <a:ext cx="17547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652856" y="345343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135001" y="1249976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045857" y="1269649"/>
            <a:ext cx="0" cy="398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9069213" y="1050593"/>
            <a:ext cx="0" cy="589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6043639" y="1942504"/>
            <a:ext cx="2027791" cy="286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5043625" y="2273636"/>
            <a:ext cx="2232" cy="4678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345900" y="1942504"/>
            <a:ext cx="725530" cy="12230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773764" y="2406967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通知通信线程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64" idx="0"/>
          </p:cNvCxnSpPr>
          <p:nvPr/>
        </p:nvCxnSpPr>
        <p:spPr>
          <a:xfrm rot="10800000" flipV="1">
            <a:off x="1772203" y="3439926"/>
            <a:ext cx="3120770" cy="196567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890826" y="4117789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通信线程获取资源</a:t>
            </a:r>
          </a:p>
        </p:txBody>
      </p: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B337C013-12C0-9200-3F22-5E8A27D13C85}"/>
              </a:ext>
            </a:extLst>
          </p:cNvPr>
          <p:cNvSpPr/>
          <p:nvPr/>
        </p:nvSpPr>
        <p:spPr>
          <a:xfrm>
            <a:off x="704652" y="540560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通信线程</a:t>
            </a: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F748CDC5-91C6-44A7-03B9-F5668CB28197}"/>
              </a:ext>
            </a:extLst>
          </p:cNvPr>
          <p:cNvSpPr/>
          <p:nvPr/>
        </p:nvSpPr>
        <p:spPr>
          <a:xfrm>
            <a:off x="8048371" y="411893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2DFADDC9-28C1-1C2A-E8B4-0D007DC02C5A}"/>
              </a:ext>
            </a:extLst>
          </p:cNvPr>
          <p:cNvSpPr/>
          <p:nvPr/>
        </p:nvSpPr>
        <p:spPr>
          <a:xfrm>
            <a:off x="3778985" y="515098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A4780CD9-0D90-6ABB-8F57-E4683C786BC1}"/>
              </a:ext>
            </a:extLst>
          </p:cNvPr>
          <p:cNvSpPr/>
          <p:nvPr/>
        </p:nvSpPr>
        <p:spPr>
          <a:xfrm>
            <a:off x="8048370" y="537003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发送数据</a:t>
            </a: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E134BC68-355D-85E7-CCE4-75D4DE3AFC1D}"/>
              </a:ext>
            </a:extLst>
          </p:cNvPr>
          <p:cNvSpPr/>
          <p:nvPr/>
        </p:nvSpPr>
        <p:spPr>
          <a:xfrm>
            <a:off x="4045843" y="411778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0276A95-56FC-5DE8-965E-6DAA1CE03A1A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 flipV="1">
            <a:off x="2839754" y="5672545"/>
            <a:ext cx="93923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16D81DF-5516-FB8D-9CCF-6921A00CE695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320651" y="5672545"/>
            <a:ext cx="17277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42E8B93E-05B5-7F65-3FEE-5BE312A6DCD9}"/>
              </a:ext>
            </a:extLst>
          </p:cNvPr>
          <p:cNvSpPr txBox="1"/>
          <p:nvPr/>
        </p:nvSpPr>
        <p:spPr>
          <a:xfrm>
            <a:off x="6770008" y="526980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B097EA7-0493-0CFA-64B9-97D48F947CB0}"/>
              </a:ext>
            </a:extLst>
          </p:cNvPr>
          <p:cNvSpPr txBox="1"/>
          <p:nvPr/>
        </p:nvSpPr>
        <p:spPr>
          <a:xfrm>
            <a:off x="5132769" y="4798915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70F709F-5960-BC56-BB6F-3248A3EFD11E}"/>
              </a:ext>
            </a:extLst>
          </p:cNvPr>
          <p:cNvCxnSpPr>
            <a:cxnSpLocks/>
            <a:stCxn id="69" idx="0"/>
            <a:endCxn id="71" idx="2"/>
          </p:cNvCxnSpPr>
          <p:nvPr/>
        </p:nvCxnSpPr>
        <p:spPr>
          <a:xfrm flipH="1" flipV="1">
            <a:off x="5043626" y="4722801"/>
            <a:ext cx="6192" cy="42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5B9AFDC-2ACF-E820-0608-8C9FCFF20078}"/>
              </a:ext>
            </a:extLst>
          </p:cNvPr>
          <p:cNvCxnSpPr>
            <a:cxnSpLocks/>
            <a:stCxn id="70" idx="0"/>
            <a:endCxn id="68" idx="2"/>
          </p:cNvCxnSpPr>
          <p:nvPr/>
        </p:nvCxnSpPr>
        <p:spPr>
          <a:xfrm flipV="1">
            <a:off x="9046153" y="4723950"/>
            <a:ext cx="1" cy="646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93F7E01-85EF-E6AB-2BB2-6E479405E3DD}"/>
              </a:ext>
            </a:extLst>
          </p:cNvPr>
          <p:cNvCxnSpPr>
            <a:cxnSpLocks/>
            <a:stCxn id="68" idx="1"/>
            <a:endCxn id="71" idx="3"/>
          </p:cNvCxnSpPr>
          <p:nvPr/>
        </p:nvCxnSpPr>
        <p:spPr>
          <a:xfrm flipH="1" flipV="1">
            <a:off x="6041408" y="4420295"/>
            <a:ext cx="2006963" cy="11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9129145B-616F-4FAE-82ED-A67717B16BAD}"/>
              </a:ext>
            </a:extLst>
          </p:cNvPr>
          <p:cNvCxnSpPr>
            <a:cxnSpLocks/>
            <a:stCxn id="68" idx="1"/>
            <a:endCxn id="10" idx="3"/>
          </p:cNvCxnSpPr>
          <p:nvPr/>
        </p:nvCxnSpPr>
        <p:spPr>
          <a:xfrm rot="10800000">
            <a:off x="7345901" y="3165546"/>
            <a:ext cx="702471" cy="1255898"/>
          </a:xfrm>
          <a:prstGeom prst="bentConnector3">
            <a:avLst>
              <a:gd name="adj1" fmla="val 4871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4B647B2C-617E-64DD-D278-2C70CFC04A9D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1795263" y="1015035"/>
            <a:ext cx="3097711" cy="18910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34CE9F50-5053-E8D1-26EF-A27B0B150451}"/>
              </a:ext>
            </a:extLst>
          </p:cNvPr>
          <p:cNvSpPr txBox="1"/>
          <p:nvPr/>
        </p:nvSpPr>
        <p:spPr>
          <a:xfrm>
            <a:off x="1863871" y="1711649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主进程获取资源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12868BB-726D-615E-D752-826439DB16A2}"/>
              </a:ext>
            </a:extLst>
          </p:cNvPr>
          <p:cNvCxnSpPr>
            <a:cxnSpLocks/>
            <a:stCxn id="71" idx="0"/>
            <a:endCxn id="15" idx="2"/>
          </p:cNvCxnSpPr>
          <p:nvPr/>
        </p:nvCxnSpPr>
        <p:spPr>
          <a:xfrm flipH="1" flipV="1">
            <a:off x="5043625" y="3604440"/>
            <a:ext cx="1" cy="513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35D3E80-BF07-FE9D-8ED5-9BC46E2D9B9C}"/>
              </a:ext>
            </a:extLst>
          </p:cNvPr>
          <p:cNvSpPr txBox="1"/>
          <p:nvPr/>
        </p:nvSpPr>
        <p:spPr>
          <a:xfrm>
            <a:off x="7773764" y="3580257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通知主线程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B2A8482-0EBD-430F-F02E-8FF746C724B6}"/>
              </a:ext>
            </a:extLst>
          </p:cNvPr>
          <p:cNvSpPr txBox="1"/>
          <p:nvPr/>
        </p:nvSpPr>
        <p:spPr>
          <a:xfrm>
            <a:off x="5198053" y="3286391"/>
            <a:ext cx="897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通信线程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F2B96D0-1C7F-7411-1341-DAB6B9A8D7FB}"/>
              </a:ext>
            </a:extLst>
          </p:cNvPr>
          <p:cNvSpPr txBox="1"/>
          <p:nvPr/>
        </p:nvSpPr>
        <p:spPr>
          <a:xfrm>
            <a:off x="5211516" y="2752146"/>
            <a:ext cx="897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主线程</a:t>
            </a:r>
          </a:p>
        </p:txBody>
      </p:sp>
    </p:spTree>
    <p:extLst>
      <p:ext uri="{BB962C8B-B14F-4D97-AF65-F5344CB8AC3E}">
        <p14:creationId xmlns:p14="http://schemas.microsoft.com/office/powerpoint/2010/main" val="209622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7528CB-2391-F825-BE76-25ED45E85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7" y="1297810"/>
            <a:ext cx="4679441" cy="35095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77C013-FC3A-C85D-67EF-1D3BBD6BB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33" y="1297809"/>
            <a:ext cx="4679442" cy="3509582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6E20A3F4-2DB1-E4BE-CDEF-813F20674A96}"/>
              </a:ext>
            </a:extLst>
          </p:cNvPr>
          <p:cNvSpPr/>
          <p:nvPr/>
        </p:nvSpPr>
        <p:spPr>
          <a:xfrm>
            <a:off x="5484002" y="2875619"/>
            <a:ext cx="952392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DAEF90E-841C-8231-FBE2-A08F03B89D12}"/>
              </a:ext>
            </a:extLst>
          </p:cNvPr>
          <p:cNvSpPr/>
          <p:nvPr/>
        </p:nvSpPr>
        <p:spPr>
          <a:xfrm>
            <a:off x="419089" y="3095932"/>
            <a:ext cx="1293966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数据集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71760003-5596-2742-12CB-45E15D087C05}"/>
              </a:ext>
            </a:extLst>
          </p:cNvPr>
          <p:cNvSpPr/>
          <p:nvPr/>
        </p:nvSpPr>
        <p:spPr>
          <a:xfrm>
            <a:off x="2305452" y="2497091"/>
            <a:ext cx="427374" cy="1863817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编码器</a:t>
            </a: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C705F664-58CA-1F95-38FF-865C842D901E}"/>
              </a:ext>
            </a:extLst>
          </p:cNvPr>
          <p:cNvSpPr/>
          <p:nvPr/>
        </p:nvSpPr>
        <p:spPr>
          <a:xfrm>
            <a:off x="3276081" y="2497090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特征映射</a:t>
            </a:r>
          </a:p>
        </p:txBody>
      </p:sp>
      <p:sp>
        <p:nvSpPr>
          <p:cNvPr id="14" name="流程图: 手动操作 13">
            <a:extLst>
              <a:ext uri="{FF2B5EF4-FFF2-40B4-BE49-F238E27FC236}">
                <a16:creationId xmlns:a16="http://schemas.microsoft.com/office/drawing/2014/main" id="{B4716979-9CA8-BAFF-3F17-632C74855241}"/>
              </a:ext>
            </a:extLst>
          </p:cNvPr>
          <p:cNvSpPr/>
          <p:nvPr/>
        </p:nvSpPr>
        <p:spPr>
          <a:xfrm rot="16200000">
            <a:off x="4405386" y="1037146"/>
            <a:ext cx="1550508" cy="866177"/>
          </a:xfrm>
          <a:prstGeom prst="flowChartManualOperat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/>
              <a:t>UV</a:t>
            </a:r>
            <a:r>
              <a:rPr lang="zh-CN" altLang="en-US" sz="2000" dirty="0"/>
              <a:t>分支</a:t>
            </a:r>
          </a:p>
        </p:txBody>
      </p:sp>
      <p:sp>
        <p:nvSpPr>
          <p:cNvPr id="15" name="流程图: 手动操作 14">
            <a:extLst>
              <a:ext uri="{FF2B5EF4-FFF2-40B4-BE49-F238E27FC236}">
                <a16:creationId xmlns:a16="http://schemas.microsoft.com/office/drawing/2014/main" id="{44F8CBB0-C5FE-E664-74F7-6FD76617CB5F}"/>
              </a:ext>
            </a:extLst>
          </p:cNvPr>
          <p:cNvSpPr/>
          <p:nvPr/>
        </p:nvSpPr>
        <p:spPr>
          <a:xfrm rot="16200000">
            <a:off x="4334427" y="2995911"/>
            <a:ext cx="1692426" cy="866175"/>
          </a:xfrm>
          <a:prstGeom prst="flowChartManualOpe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注意力增强分支</a:t>
            </a:r>
          </a:p>
        </p:txBody>
      </p:sp>
      <p:sp>
        <p:nvSpPr>
          <p:cNvPr id="17" name="流程图: 手动操作 16">
            <a:extLst>
              <a:ext uri="{FF2B5EF4-FFF2-40B4-BE49-F238E27FC236}">
                <a16:creationId xmlns:a16="http://schemas.microsoft.com/office/drawing/2014/main" id="{741B83AD-A636-A98F-9536-F825C35E1D95}"/>
              </a:ext>
            </a:extLst>
          </p:cNvPr>
          <p:cNvSpPr/>
          <p:nvPr/>
        </p:nvSpPr>
        <p:spPr>
          <a:xfrm rot="16200000">
            <a:off x="4405385" y="4812760"/>
            <a:ext cx="1550509" cy="866176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深度分支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0FC6C041-5994-721F-5F87-79DA191D67EE}"/>
              </a:ext>
            </a:extLst>
          </p:cNvPr>
          <p:cNvSpPr/>
          <p:nvPr/>
        </p:nvSpPr>
        <p:spPr>
          <a:xfrm>
            <a:off x="7621304" y="1743117"/>
            <a:ext cx="1487631" cy="706500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注意力图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EBF2708-534E-3114-A0A6-03F1977765C2}"/>
              </a:ext>
            </a:extLst>
          </p:cNvPr>
          <p:cNvSpPr/>
          <p:nvPr/>
        </p:nvSpPr>
        <p:spPr>
          <a:xfrm>
            <a:off x="10095498" y="2497089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特征池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D5465B7-B623-C8E3-C6CC-A4F3CEBC1A7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13055" y="3429000"/>
            <a:ext cx="5923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B304015-2BAA-DE92-D79D-D36D4EBB3B7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732826" y="3428999"/>
            <a:ext cx="5432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FE3C1B68-6D3D-C27F-4DD3-C5C765D3B86B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V="1">
            <a:off x="3703455" y="1470235"/>
            <a:ext cx="1044097" cy="195876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7929E985-9171-75EA-335F-FDFC5A8D9671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3703455" y="3428999"/>
            <a:ext cx="1044097" cy="181684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5E7F579-A6CD-7253-A250-C62135385D43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3703455" y="3428999"/>
            <a:ext cx="104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B4DD52FA-6D36-37E9-9250-93125C0A9C76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>
            <a:off x="5613729" y="1470235"/>
            <a:ext cx="2007575" cy="6261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981C2B4C-F9DB-FEDA-670F-0DE15E1AA9AB}"/>
              </a:ext>
            </a:extLst>
          </p:cNvPr>
          <p:cNvCxnSpPr>
            <a:cxnSpLocks/>
            <a:stCxn id="15" idx="2"/>
            <a:endCxn id="18" idx="1"/>
          </p:cNvCxnSpPr>
          <p:nvPr/>
        </p:nvCxnSpPr>
        <p:spPr>
          <a:xfrm flipV="1">
            <a:off x="5613728" y="2096367"/>
            <a:ext cx="2007576" cy="13326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7D43B153-B26B-33A1-0C36-91959E504E23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flipV="1">
            <a:off x="5613728" y="4360907"/>
            <a:ext cx="4695457" cy="8849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EA8C41E8-90AB-DF9E-A617-B6DE1A18888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9108935" y="2096367"/>
            <a:ext cx="1200250" cy="4007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5B887D7-1C8A-A5BC-A1B3-3623DD1345F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0522872" y="3428998"/>
            <a:ext cx="12322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箭头: 下 88">
            <a:extLst>
              <a:ext uri="{FF2B5EF4-FFF2-40B4-BE49-F238E27FC236}">
                <a16:creationId xmlns:a16="http://schemas.microsoft.com/office/drawing/2014/main" id="{8FA86A4F-CF2B-E31C-0D77-A8809553BAF3}"/>
              </a:ext>
            </a:extLst>
          </p:cNvPr>
          <p:cNvSpPr/>
          <p:nvPr/>
        </p:nvSpPr>
        <p:spPr>
          <a:xfrm>
            <a:off x="6348603" y="766223"/>
            <a:ext cx="268913" cy="626132"/>
          </a:xfrm>
          <a:prstGeom prst="downArrow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75B1794-C0FA-E0C7-E59B-639DE90E7721}"/>
              </a:ext>
            </a:extLst>
          </p:cNvPr>
          <p:cNvSpPr txBox="1"/>
          <p:nvPr/>
        </p:nvSpPr>
        <p:spPr>
          <a:xfrm>
            <a:off x="5850482" y="325648"/>
            <a:ext cx="1455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有监督方式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4E8BD59-ECD9-41A9-23FA-852B48512718}"/>
              </a:ext>
            </a:extLst>
          </p:cNvPr>
          <p:cNvSpPr txBox="1"/>
          <p:nvPr/>
        </p:nvSpPr>
        <p:spPr>
          <a:xfrm>
            <a:off x="5745480" y="1550174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关注关节点像素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BDE4DD-98DA-F8F1-D8A0-E1BB14B6D2D1}"/>
              </a:ext>
            </a:extLst>
          </p:cNvPr>
          <p:cNvSpPr txBox="1"/>
          <p:nvPr/>
        </p:nvSpPr>
        <p:spPr>
          <a:xfrm>
            <a:off x="5679092" y="3492337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关注潜在像素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D45959F4-DA0D-2FAF-0668-13D1EC4A3A1A}"/>
              </a:ext>
            </a:extLst>
          </p:cNvPr>
          <p:cNvSpPr/>
          <p:nvPr/>
        </p:nvSpPr>
        <p:spPr>
          <a:xfrm>
            <a:off x="6963162" y="192999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9EDA39E4-C456-8796-0085-64889AC4E47C}"/>
              </a:ext>
            </a:extLst>
          </p:cNvPr>
          <p:cNvSpPr/>
          <p:nvPr/>
        </p:nvSpPr>
        <p:spPr>
          <a:xfrm>
            <a:off x="10807341" y="3251063"/>
            <a:ext cx="645637" cy="3558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B600007-B052-6BA8-0F18-E19EFDD1B789}"/>
              </a:ext>
            </a:extLst>
          </p:cNvPr>
          <p:cNvSpPr txBox="1"/>
          <p:nvPr/>
        </p:nvSpPr>
        <p:spPr>
          <a:xfrm>
            <a:off x="6617516" y="4860582"/>
            <a:ext cx="183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关注深度特征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DB6F8D8-9CCF-EC12-77C7-BA1BD1767400}"/>
              </a:ext>
            </a:extLst>
          </p:cNvPr>
          <p:cNvSpPr txBox="1"/>
          <p:nvPr/>
        </p:nvSpPr>
        <p:spPr>
          <a:xfrm>
            <a:off x="1190973" y="766223"/>
            <a:ext cx="202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融合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FC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：全连接层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F41C528-F744-3219-33F3-6FDAF897B502}"/>
              </a:ext>
            </a:extLst>
          </p:cNvPr>
          <p:cNvSpPr txBox="1"/>
          <p:nvPr/>
        </p:nvSpPr>
        <p:spPr>
          <a:xfrm>
            <a:off x="667506" y="3815502"/>
            <a:ext cx="909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zh-CN" altLang="en-US" dirty="0">
                <a:sym typeface="Symbol" panose="05050102010706020507" pitchFamily="18" charset="2"/>
              </a:rPr>
              <a:t> </a:t>
            </a:r>
            <a:r>
              <a:rPr lang="en-US" altLang="zh-CN" dirty="0">
                <a:sym typeface="Symbol" panose="05050102010706020507" pitchFamily="18" charset="2"/>
              </a:rPr>
              <a:t>W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BD6F463-D0E0-EB3C-EB1B-1AB2217C96AF}"/>
              </a:ext>
            </a:extLst>
          </p:cNvPr>
          <p:cNvSpPr txBox="1"/>
          <p:nvPr/>
        </p:nvSpPr>
        <p:spPr>
          <a:xfrm>
            <a:off x="7146712" y="1211008"/>
            <a:ext cx="35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β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A2F5CE2-92CC-64F7-48C9-53408D926458}"/>
              </a:ext>
            </a:extLst>
          </p:cNvPr>
          <p:cNvSpPr txBox="1"/>
          <p:nvPr/>
        </p:nvSpPr>
        <p:spPr>
          <a:xfrm>
            <a:off x="7146712" y="2871621"/>
            <a:ext cx="62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1-</a:t>
            </a:r>
            <a:r>
              <a:rPr lang="zh-CN" altLang="en-US" dirty="0"/>
              <a:t>β</a:t>
            </a:r>
          </a:p>
        </p:txBody>
      </p:sp>
    </p:spTree>
    <p:extLst>
      <p:ext uri="{BB962C8B-B14F-4D97-AF65-F5344CB8AC3E}">
        <p14:creationId xmlns:p14="http://schemas.microsoft.com/office/powerpoint/2010/main" val="29951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8C72D-6107-8AD3-E946-FA0A09EF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1813874"/>
            <a:ext cx="2888809" cy="2758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411F4-CDCD-6662-BD9D-EF04BDA5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6" y="1813874"/>
            <a:ext cx="2952562" cy="2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3C206-C67A-E024-0990-2BB6C890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1371600"/>
            <a:ext cx="1896533" cy="1422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097F4-566C-AF7A-D021-6B6B093CB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1371600"/>
            <a:ext cx="1896533" cy="142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1A36B0-DCC4-919D-06FA-F0867FA3E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1371600"/>
            <a:ext cx="1896533" cy="1422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E2B80C-87CC-5F18-7448-A82EC7CE9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2921001"/>
            <a:ext cx="1896533" cy="1422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B93C2E-176A-5EE5-70A4-A4F5A6949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2921001"/>
            <a:ext cx="1896533" cy="1422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BA48E0-8959-B607-F71A-3479E2258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2921001"/>
            <a:ext cx="1896533" cy="1422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B81E5E-086B-B63B-E32D-08597F6BE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4512595"/>
            <a:ext cx="1896533" cy="1422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373641-4737-9A96-C34B-4316AE3D3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4512595"/>
            <a:ext cx="1896533" cy="1422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7C9D95-14CC-FA27-8E23-9EC5AC103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4512595"/>
            <a:ext cx="1896533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5E73A-1607-68F2-3246-651DA0D2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52880"/>
            <a:ext cx="1828800" cy="1371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89999-1E29-70F4-82F8-E84E5830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52880"/>
            <a:ext cx="1828800" cy="137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4B434F-3AAE-AF7C-D7D3-863610256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52880"/>
            <a:ext cx="1828800" cy="137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AB3DB1-5451-562B-2050-7DB291C49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976880"/>
            <a:ext cx="1828800" cy="1371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5F93BD-678A-F5C6-8F6B-B1FF248D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2976880"/>
            <a:ext cx="1828800" cy="137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60E99-F495-9F27-2B64-D77340132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2976880"/>
            <a:ext cx="1828800" cy="137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D4179C-A31F-DAB2-F4F3-386EDF0EA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00880"/>
            <a:ext cx="1828800" cy="1371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BA1DDF-7171-7C2D-3217-C4A4530F7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00880"/>
            <a:ext cx="182880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F3810A-F0DD-C0B0-C895-29ABA4373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0088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E20AC-1D44-9DC9-AFCD-AA366525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65" y="884933"/>
            <a:ext cx="2078052" cy="12994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1AAC70-193D-0296-F00A-2A3A4A826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884933"/>
            <a:ext cx="2078052" cy="1299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6C2213-0F33-B58D-D56E-D1E914D75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884933"/>
            <a:ext cx="2078052" cy="1299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83F24-4C84-901D-F955-C1C3647AE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02" y="2348954"/>
            <a:ext cx="2078052" cy="1299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76BD2-E3C9-031B-0561-75DE5130E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05" y="2343150"/>
            <a:ext cx="2088212" cy="130582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9AD835-8944-7284-007A-86C566BFF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2343150"/>
            <a:ext cx="2088212" cy="13058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C62883B-42C3-F084-7EF5-2AF1D41AF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76" y="3807721"/>
            <a:ext cx="2078053" cy="12994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9524E10-51A7-0B27-9534-0B4AD6A14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3807720"/>
            <a:ext cx="2078052" cy="12994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9F4B579-7844-36C3-53D8-9E66E8B5B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53" y="3807720"/>
            <a:ext cx="2078052" cy="12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D4BAE2-EE32-B3A6-51E3-F2457E61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662425"/>
            <a:ext cx="2157095" cy="1348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DAE2BB-9055-F6B9-C3C4-FFE72C760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662425"/>
            <a:ext cx="2157095" cy="1348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5D05F6-B57D-ACF4-73E8-617436601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662425"/>
            <a:ext cx="2157095" cy="1348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28A99A-2E57-F0B1-6FF7-F487BBC86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2181966"/>
            <a:ext cx="2157095" cy="1348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C75CC7-EB67-EBED-155F-D0BE41FEF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2181966"/>
            <a:ext cx="2157095" cy="13488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3D3A16-A877-AD8A-2E40-4267B5A39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2181966"/>
            <a:ext cx="2157095" cy="13488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D8C69B-DE9F-9641-7DB0-773BE6216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3701507"/>
            <a:ext cx="2157095" cy="13488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19568A2-895F-018A-7E95-F9030427E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3684454"/>
            <a:ext cx="2157095" cy="13488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56ACA2-001B-5647-7761-60147F2D8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85" y="3701507"/>
            <a:ext cx="2129825" cy="13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761565" y="314200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tabLst>
                <a:tab pos="198120" algn="l"/>
              </a:tabLst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整个课题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的核心为数据集搭建。数据集并非为传统的实际手势数据，而是采用在虚拟空间中探索和合成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手势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姿态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包括手部骨骼信息以及点的相对位置。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首先通过在虚拟空间生成模型，其次将模型渲染为带有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真实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纹理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图像，最后与现实图像混合，组成数据集。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考虑到最后与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玉器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的交互，手部模型渲染的动作包括抓取玉琮物体的动作，抓取玉璧的动作、观察物体的动作、抓取工具进行简单的切割、钻孔的动作。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4553E-CA3E-9C15-D709-C3A1B385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662B98-C934-E4DF-491A-CA4C81A6FC46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E2A28B8-270D-42C4-37E0-F7B20676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2" y="1748093"/>
            <a:ext cx="1049561" cy="10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1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846576" y="377404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将搭建完毕的数据集放入手部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物体姿态估计算法中进行训练，该算法为复写和复用现有的较为成熟的算法模型，最后得到相对精准的算法模型。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DEC8AB-A83F-3206-04A3-46194670C5A4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4" name="任意多边形 7">
              <a:extLst>
                <a:ext uri="{FF2B5EF4-FFF2-40B4-BE49-F238E27FC236}">
                  <a16:creationId xmlns:a16="http://schemas.microsoft.com/office/drawing/2014/main" id="{6680BFFD-CFC5-EB6B-9C8F-7E4CE439EB4A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11">
              <a:extLst>
                <a:ext uri="{FF2B5EF4-FFF2-40B4-BE49-F238E27FC236}">
                  <a16:creationId xmlns:a16="http://schemas.microsoft.com/office/drawing/2014/main" id="{4B05C97F-C024-D1FD-CC08-444FED557085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532DB0-080E-0A98-2A94-205C002541A7}"/>
                </a:ext>
              </a:extLst>
            </p:cNvPr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2D4E2FC-41E1-29FD-F753-7AB62612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B4933-DCEB-2ED4-1D68-3549E102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36" y="1726422"/>
            <a:ext cx="1038225" cy="1038225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350335-3E0B-A045-2FB6-868244CF9040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50CF45-759C-7C0F-F17A-697E7ED885C6}"/>
              </a:ext>
            </a:extLst>
          </p:cNvPr>
          <p:cNvCxnSpPr>
            <a:cxnSpLocks/>
          </p:cNvCxnSpPr>
          <p:nvPr/>
        </p:nvCxnSpPr>
        <p:spPr>
          <a:xfrm>
            <a:off x="8678630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1E94F7C-EFC3-1C1A-E69F-E43269652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8" r="6800"/>
          <a:stretch/>
        </p:blipFill>
        <p:spPr>
          <a:xfrm>
            <a:off x="9747184" y="1689195"/>
            <a:ext cx="1038224" cy="110385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68185A-1D47-10E2-1A79-AA75F734E4AB}"/>
              </a:ext>
            </a:extLst>
          </p:cNvPr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CBFBC40F-9CF9-6A51-2659-A6DD431BA682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F5D3DD29-D7C5-26BB-339C-32F3684DF918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25261 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197454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A5ED3A-4B1F-8BC4-4266-3F4C11A42336}"/>
              </a:ext>
            </a:extLst>
          </p:cNvPr>
          <p:cNvGrpSpPr/>
          <p:nvPr/>
        </p:nvGrpSpPr>
        <p:grpSpPr>
          <a:xfrm>
            <a:off x="1016419" y="2006633"/>
            <a:ext cx="3335906" cy="1684489"/>
            <a:chOff x="1220887" y="2188030"/>
            <a:chExt cx="3335906" cy="1684489"/>
          </a:xfrm>
        </p:grpSpPr>
        <p:sp>
          <p:nvSpPr>
            <p:cNvPr id="12" name="任意多边形 5">
              <a:extLst>
                <a:ext uri="{FF2B5EF4-FFF2-40B4-BE49-F238E27FC236}">
                  <a16:creationId xmlns:a16="http://schemas.microsoft.com/office/drawing/2014/main" id="{0FA82E6D-CA89-894C-EED8-B802BA9C813F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F79A7F4C-FA0F-EBA7-AC1C-221007EDCF50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AF9ABDF-D406-5708-47CB-CCF0436D6C7A}"/>
              </a:ext>
            </a:extLst>
          </p:cNvPr>
          <p:cNvSpPr txBox="1"/>
          <p:nvPr/>
        </p:nvSpPr>
        <p:spPr>
          <a:xfrm>
            <a:off x="1473143" y="2965574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场景应用</a:t>
            </a:r>
            <a:endParaRPr lang="en-US" altLang="zh-CN" sz="3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5DDFAD-A670-45AD-B2D5-D888D349FCE1}"/>
              </a:ext>
            </a:extLst>
          </p:cNvPr>
          <p:cNvSpPr txBox="1"/>
          <p:nvPr/>
        </p:nvSpPr>
        <p:spPr>
          <a:xfrm>
            <a:off x="4946110" y="2657798"/>
            <a:ext cx="5950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设备中获取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数据信息，输出端连接到所需生成的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模型中，获取对应空间的骨骼坐标变换信息。在输入端所做的动作可以被实时反馈到应用程序中，形成特定的手势或动作，完成交互的功能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DFE503-9E7E-2548-BFDF-96B8F6494669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17" name="任意多边形 7">
              <a:extLst>
                <a:ext uri="{FF2B5EF4-FFF2-40B4-BE49-F238E27FC236}">
                  <a16:creationId xmlns:a16="http://schemas.microsoft.com/office/drawing/2014/main" id="{8E2EA565-B1CE-47FB-41A0-95E91794E998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0B31BEB0-0BB0-7813-2576-EF1E80DF2704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6667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664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</p:spTree>
    <p:extLst>
      <p:ext uri="{BB962C8B-B14F-4D97-AF65-F5344CB8AC3E}">
        <p14:creationId xmlns:p14="http://schemas.microsoft.com/office/powerpoint/2010/main" val="38010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946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35970" y="3711234"/>
            <a:ext cx="108000" cy="687896"/>
            <a:chOff x="2982545" y="3936450"/>
            <a:chExt cx="108000" cy="687896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030341" y="4009993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2982545" y="3936450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2982545" y="451634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00315" y="3711234"/>
            <a:ext cx="108000" cy="687896"/>
            <a:chOff x="7325601" y="3943386"/>
            <a:chExt cx="108000" cy="687896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61903" y="1706894"/>
            <a:ext cx="2056135" cy="1772530"/>
            <a:chOff x="2014941" y="1991443"/>
            <a:chExt cx="2056135" cy="1772530"/>
          </a:xfrm>
        </p:grpSpPr>
        <p:sp>
          <p:nvSpPr>
            <p:cNvPr id="8" name="任意多边形 7"/>
            <p:cNvSpPr/>
            <p:nvPr/>
          </p:nvSpPr>
          <p:spPr>
            <a:xfrm flipV="1">
              <a:off x="2014941" y="1991443"/>
              <a:ext cx="2056135" cy="1772530"/>
            </a:xfrm>
            <a:custGeom>
              <a:avLst/>
              <a:gdLst>
                <a:gd name="connsiteX0" fmla="*/ 1028067 w 2056135"/>
                <a:gd name="connsiteY0" fmla="*/ 1688122 h 1772530"/>
                <a:gd name="connsiteX1" fmla="*/ 520306 w 2056135"/>
                <a:gd name="connsiteY1" fmla="*/ 1180361 h 1772530"/>
                <a:gd name="connsiteX2" fmla="*/ 1028067 w 2056135"/>
                <a:gd name="connsiteY2" fmla="*/ 672600 h 1772530"/>
                <a:gd name="connsiteX3" fmla="*/ 1535828 w 2056135"/>
                <a:gd name="connsiteY3" fmla="*/ 1180361 h 1772530"/>
                <a:gd name="connsiteX4" fmla="*/ 1028067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8067" y="1688122"/>
                  </a:moveTo>
                  <a:cubicBezTo>
                    <a:pt x="747638" y="1688122"/>
                    <a:pt x="520306" y="1460790"/>
                    <a:pt x="520306" y="1180361"/>
                  </a:cubicBezTo>
                  <a:cubicBezTo>
                    <a:pt x="520306" y="899932"/>
                    <a:pt x="747638" y="672600"/>
                    <a:pt x="1028067" y="672600"/>
                  </a:cubicBezTo>
                  <a:cubicBezTo>
                    <a:pt x="1308496" y="672600"/>
                    <a:pt x="1535828" y="899932"/>
                    <a:pt x="1535828" y="1180361"/>
                  </a:cubicBezTo>
                  <a:cubicBezTo>
                    <a:pt x="1535828" y="1460790"/>
                    <a:pt x="1308496" y="1688122"/>
                    <a:pt x="1028067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726411" y="2275090"/>
              <a:ext cx="607859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01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823224" y="1759291"/>
            <a:ext cx="2056135" cy="1772530"/>
            <a:chOff x="6348510" y="1991443"/>
            <a:chExt cx="2056135" cy="1772530"/>
          </a:xfrm>
        </p:grpSpPr>
        <p:sp>
          <p:nvSpPr>
            <p:cNvPr id="9" name="任意多边形 8"/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056941" y="2275090"/>
              <a:ext cx="6639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02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93569" y="4591945"/>
            <a:ext cx="1768703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虚拟空间数据的采集问题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758659" y="4699274"/>
            <a:ext cx="220995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算法的具体实现方法，例如损失函数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F599D-5286-90BD-72F1-54E5405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87" y="3478617"/>
            <a:ext cx="1620957" cy="198187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39C2ED-2AF9-ECB6-D1AB-6C19F2812E31}"/>
              </a:ext>
            </a:extLst>
          </p:cNvPr>
          <p:cNvGrpSpPr/>
          <p:nvPr/>
        </p:nvGrpSpPr>
        <p:grpSpPr>
          <a:xfrm>
            <a:off x="9471419" y="3711234"/>
            <a:ext cx="108000" cy="687896"/>
            <a:chOff x="7325601" y="3943386"/>
            <a:chExt cx="108000" cy="687896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0488420-9756-555F-CFAB-A7AD86F32A98}"/>
                </a:ext>
              </a:extLst>
            </p:cNvPr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F4748A2-7074-EE0B-5066-4D1EDE46F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A42C35-9826-AD7D-2DBB-8A4AB1F7EC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03293D-F009-9163-0B97-5528AAA7543B}"/>
              </a:ext>
            </a:extLst>
          </p:cNvPr>
          <p:cNvGrpSpPr/>
          <p:nvPr/>
        </p:nvGrpSpPr>
        <p:grpSpPr>
          <a:xfrm>
            <a:off x="8494328" y="1759291"/>
            <a:ext cx="2056135" cy="1772530"/>
            <a:chOff x="6348510" y="1991443"/>
            <a:chExt cx="2056135" cy="1772530"/>
          </a:xfrm>
        </p:grpSpPr>
        <p:sp>
          <p:nvSpPr>
            <p:cNvPr id="24" name="任意多边形 8">
              <a:extLst>
                <a:ext uri="{FF2B5EF4-FFF2-40B4-BE49-F238E27FC236}">
                  <a16:creationId xmlns:a16="http://schemas.microsoft.com/office/drawing/2014/main" id="{6F973FE0-397C-D340-1E0A-F788908501BD}"/>
                </a:ext>
              </a:extLst>
            </p:cNvPr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B3F8ED2-31B2-DC97-AC1E-690859206BB2}"/>
                </a:ext>
              </a:extLst>
            </p:cNvPr>
            <p:cNvSpPr txBox="1"/>
            <p:nvPr/>
          </p:nvSpPr>
          <p:spPr>
            <a:xfrm>
              <a:off x="7056941" y="2275090"/>
              <a:ext cx="676788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03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68EC25-D5DB-516F-7E61-BF09040A0650}"/>
              </a:ext>
            </a:extLst>
          </p:cNvPr>
          <p:cNvSpPr txBox="1"/>
          <p:nvPr/>
        </p:nvSpPr>
        <p:spPr>
          <a:xfrm>
            <a:off x="8429763" y="4699274"/>
            <a:ext cx="220995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实际场景运用中从硬件设备输入到输出的数据调用。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6" grpId="0"/>
      <p:bldP spid="58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4669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94636" y="2247166"/>
            <a:ext cx="1238339" cy="1067534"/>
            <a:chOff x="1836697" y="1968791"/>
            <a:chExt cx="1238339" cy="1067534"/>
          </a:xfrm>
        </p:grpSpPr>
        <p:sp>
          <p:nvSpPr>
            <p:cNvPr id="28" name="六边形 27"/>
            <p:cNvSpPr>
              <a:spLocks noChangeAspect="1"/>
            </p:cNvSpPr>
            <p:nvPr/>
          </p:nvSpPr>
          <p:spPr>
            <a:xfrm rot="10800000">
              <a:off x="1836697" y="196879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079801" y="2071631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94638" y="3663803"/>
            <a:ext cx="1238339" cy="1067534"/>
            <a:chOff x="1836698" y="3177551"/>
            <a:chExt cx="1238339" cy="1067534"/>
          </a:xfrm>
        </p:grpSpPr>
        <p:sp>
          <p:nvSpPr>
            <p:cNvPr id="30" name="六边形 29"/>
            <p:cNvSpPr>
              <a:spLocks noChangeAspect="1"/>
            </p:cNvSpPr>
            <p:nvPr/>
          </p:nvSpPr>
          <p:spPr>
            <a:xfrm rot="10800000">
              <a:off x="1836698" y="317755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2080849" y="3290030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19895" y="2247166"/>
            <a:ext cx="6576630" cy="1067534"/>
            <a:chOff x="2909507" y="2573528"/>
            <a:chExt cx="3597597" cy="1067534"/>
          </a:xfrm>
        </p:grpSpPr>
        <p:sp>
          <p:nvSpPr>
            <p:cNvPr id="29" name="六边形 28"/>
            <p:cNvSpPr>
              <a:spLocks noChangeAspect="1"/>
            </p:cNvSpPr>
            <p:nvPr/>
          </p:nvSpPr>
          <p:spPr>
            <a:xfrm rot="10800000" flipH="1">
              <a:off x="2909507" y="2573528"/>
              <a:ext cx="3597597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104821" y="2922629"/>
              <a:ext cx="3327960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搭建工具使用虚拟空间的手部数据大规模生成数据集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778996" y="3663803"/>
            <a:ext cx="6517530" cy="1067534"/>
            <a:chOff x="2909506" y="3785181"/>
            <a:chExt cx="3232866" cy="1067534"/>
          </a:xfrm>
        </p:grpSpPr>
        <p:sp>
          <p:nvSpPr>
            <p:cNvPr id="31" name="六边形 30"/>
            <p:cNvSpPr>
              <a:spLocks noChangeAspect="1"/>
            </p:cNvSpPr>
            <p:nvPr/>
          </p:nvSpPr>
          <p:spPr>
            <a:xfrm rot="10800000" flipH="1">
              <a:off x="2909506" y="3785181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057295" y="4118893"/>
              <a:ext cx="301768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算法系统测试数据集的准确率，实现场景的实时交互</a:t>
              </a:r>
              <a:endPara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05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0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6D0FBE46-B3DE-8C92-7DC9-B9B40ADAC2D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1319733"/>
              </p:ext>
            </p:extLst>
          </p:nvPr>
        </p:nvGraphicFramePr>
        <p:xfrm>
          <a:off x="1992312" y="1528415"/>
          <a:ext cx="8207375" cy="428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2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2022.10-2022.11</a:t>
                      </a:r>
                      <a:endParaRPr lang="zh-CN" altLang="zh-CN" sz="2000" b="0" kern="12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研究算法原理，确定主题、项目框架、开发</a:t>
                      </a:r>
                      <a:r>
                        <a:rPr lang="zh-CN" altLang="en-US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技术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2022.12-2023.01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开始项目，数据集搭建，编写和调试代码，形成可运行的算法模块。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54997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2023.02-2023.03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算法应用，将算法嵌入实际场景，实现交互功能。</a:t>
                      </a: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2023.04-2023.04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完善项目，搭建论文框架。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2023.05-2023.06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撰写毕业设计论文，准备答辩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2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06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46D71-B765-2A1B-D811-B36792AD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82" y="1313519"/>
            <a:ext cx="4320914" cy="1615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6CE7E5-603D-129E-B0AB-B8843040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33" y="2851242"/>
            <a:ext cx="4282811" cy="2591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FFE74E-DD49-2558-5A7F-9D141E88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56" y="2627471"/>
            <a:ext cx="5829805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79695" y="2507894"/>
            <a:ext cx="428835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26314" y="1570142"/>
            <a:ext cx="4447544" cy="3024027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1054200" y="1690435"/>
            <a:ext cx="5051178" cy="4346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507083" y="4720534"/>
            <a:ext cx="1692621" cy="1419681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4200" y="4558283"/>
            <a:ext cx="4319658" cy="885125"/>
            <a:chOff x="1054200" y="4558283"/>
            <a:chExt cx="4319658" cy="885125"/>
          </a:xfrm>
          <a:solidFill>
            <a:srgbClr val="3E4150"/>
          </a:solidFill>
        </p:grpSpPr>
        <p:sp>
          <p:nvSpPr>
            <p:cNvPr id="102" name="矩形 101"/>
            <p:cNvSpPr/>
            <p:nvPr/>
          </p:nvSpPr>
          <p:spPr>
            <a:xfrm>
              <a:off x="1054200" y="4558283"/>
              <a:ext cx="4319658" cy="8851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608735" y="4667755"/>
              <a:ext cx="1210588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0FCC2EC-2C6B-6C81-E587-05BEF23DCAD6}"/>
              </a:ext>
            </a:extLst>
          </p:cNvPr>
          <p:cNvSpPr txBox="1"/>
          <p:nvPr/>
        </p:nvSpPr>
        <p:spPr>
          <a:xfrm>
            <a:off x="6883477" y="1490380"/>
            <a:ext cx="4447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手部姿态与应用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23943C-F8CF-29D5-2E44-C74FF42FAEF4}"/>
              </a:ext>
            </a:extLst>
          </p:cNvPr>
          <p:cNvSpPr txBox="1"/>
          <p:nvPr/>
        </p:nvSpPr>
        <p:spPr>
          <a:xfrm>
            <a:off x="6584750" y="2342316"/>
            <a:ext cx="4826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本课题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旨在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建立数据集生成模型，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骨骼动画化驱动虚拟手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渲染生成补充数据集并且针对特定场景采集数据。基于如上数据集，交由手部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物体姿态估计算法对比训练，形成手部识别工具，最后应用于下游的实际应用中，实现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物体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的交互功能。</a:t>
            </a:r>
          </a:p>
        </p:txBody>
      </p:sp>
    </p:spTree>
    <p:extLst>
      <p:ext uri="{BB962C8B-B14F-4D97-AF65-F5344CB8AC3E}">
        <p14:creationId xmlns:p14="http://schemas.microsoft.com/office/powerpoint/2010/main" val="1880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  <p:bldP spid="101" grpId="0" animBg="1"/>
      <p:bldP spid="105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14">
            <a:extLst>
              <a:ext uri="{FF2B5EF4-FFF2-40B4-BE49-F238E27FC236}">
                <a16:creationId xmlns:a16="http://schemas.microsoft.com/office/drawing/2014/main" id="{B47DE045-428C-65FC-7C67-5C58EE54D151}"/>
              </a:ext>
            </a:extLst>
          </p:cNvPr>
          <p:cNvSpPr/>
          <p:nvPr/>
        </p:nvSpPr>
        <p:spPr>
          <a:xfrm>
            <a:off x="2148245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5B4C9-DF51-B1A7-750C-DFF48C418097}"/>
              </a:ext>
            </a:extLst>
          </p:cNvPr>
          <p:cNvSpPr txBox="1"/>
          <p:nvPr/>
        </p:nvSpPr>
        <p:spPr>
          <a:xfrm>
            <a:off x="6797337" y="3265699"/>
            <a:ext cx="4550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传统的展馆多数是以图片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文字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和视频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作为交互的主体，随着人们对于信息获取需求的不断多样化，基于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的交互式体验开始流行起来。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E741BC-9959-704F-0154-67EE99115008}"/>
              </a:ext>
            </a:extLst>
          </p:cNvPr>
          <p:cNvSpPr txBox="1"/>
          <p:nvPr/>
        </p:nvSpPr>
        <p:spPr>
          <a:xfrm>
            <a:off x="3069207" y="1123945"/>
            <a:ext cx="5769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手部姿态与应用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2467736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66122" y="2083959"/>
            <a:ext cx="1938" cy="366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8" grpId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2645F-A6BA-5302-2E84-0E6C4619121A}"/>
              </a:ext>
            </a:extLst>
          </p:cNvPr>
          <p:cNvSpPr txBox="1"/>
          <p:nvPr/>
        </p:nvSpPr>
        <p:spPr>
          <a:xfrm>
            <a:off x="718839" y="3429000"/>
            <a:ext cx="4995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使用虚拟手部生成数据集的方法能够快速、高效地获取到大量的手部数据，避免了复杂的专业设备的使用。这些虚拟空间手部数据同样具有有效的手部信息，能够快速地在虚拟空间中生成想要的数据集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5467369" y="1139128"/>
            <a:ext cx="972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</p:cNvCxnSpPr>
          <p:nvPr/>
        </p:nvCxnSpPr>
        <p:spPr>
          <a:xfrm flipV="1">
            <a:off x="2868060" y="2083959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4">
            <a:extLst>
              <a:ext uri="{FF2B5EF4-FFF2-40B4-BE49-F238E27FC236}">
                <a16:creationId xmlns:a16="http://schemas.microsoft.com/office/drawing/2014/main" id="{858BED90-7EFF-9C92-ABEC-09AB57EB1295}"/>
              </a:ext>
            </a:extLst>
          </p:cNvPr>
          <p:cNvSpPr/>
          <p:nvPr/>
        </p:nvSpPr>
        <p:spPr>
          <a:xfrm>
            <a:off x="2150183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87F607-C30B-C4DC-0AD1-34BFEA35E9E8}"/>
              </a:ext>
            </a:extLst>
          </p:cNvPr>
          <p:cNvSpPr txBox="1"/>
          <p:nvPr/>
        </p:nvSpPr>
        <p:spPr>
          <a:xfrm>
            <a:off x="2309930" y="2450683"/>
            <a:ext cx="1116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644C2-D500-6F7A-0939-D57433C0F98E}"/>
              </a:ext>
            </a:extLst>
          </p:cNvPr>
          <p:cNvSpPr txBox="1"/>
          <p:nvPr/>
        </p:nvSpPr>
        <p:spPr>
          <a:xfrm>
            <a:off x="6912100" y="3429000"/>
            <a:ext cx="4238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半监督对比学习。将有监督学习和无监督学习相结合。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学习数据中的语义信息、特征信息，从而应用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下游的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交互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任务中。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33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  <p:bldP spid="34" grpId="0"/>
      <p:bldP spid="2" grpId="0" animBg="1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0887" y="2188030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65231" y="2188029"/>
            <a:ext cx="3335906" cy="1680131"/>
            <a:chOff x="7665231" y="2188029"/>
            <a:chExt cx="3335906" cy="1680131"/>
          </a:xfrm>
        </p:grpSpPr>
        <p:sp>
          <p:nvSpPr>
            <p:cNvPr id="9" name="任意多边形 8"/>
            <p:cNvSpPr/>
            <p:nvPr/>
          </p:nvSpPr>
          <p:spPr>
            <a:xfrm>
              <a:off x="7665231" y="2188029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91453" y="2406190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128704" y="3028094"/>
              <a:ext cx="24224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场景应用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43059" y="3868161"/>
            <a:ext cx="3335906" cy="1680131"/>
            <a:chOff x="4443059" y="3868161"/>
            <a:chExt cx="3335906" cy="1680131"/>
          </a:xfrm>
        </p:grpSpPr>
        <p:sp>
          <p:nvSpPr>
            <p:cNvPr id="8" name="任意多边形 7"/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679376" y="2093036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5259288" y="2104101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EF787FB7-D7E2-D433-D8D9-107636C4DA3F}"/>
              </a:ext>
            </a:extLst>
          </p:cNvPr>
          <p:cNvSpPr/>
          <p:nvPr/>
        </p:nvSpPr>
        <p:spPr>
          <a:xfrm>
            <a:off x="8839200" y="2093037"/>
            <a:ext cx="164787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场景应用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0740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3788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16836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1988422" y="4028643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0740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3788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16836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19884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4E4D57-730C-1A80-1DF3-83FF30D1D2A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3352799" y="2426104"/>
            <a:ext cx="1906489" cy="11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F88FFE6-2FA6-C372-D1B6-B3BA658801C0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6932711" y="2426105"/>
            <a:ext cx="1906489" cy="11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409426" y="3951966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546364" y="4669459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带标签的真实数据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1514399" y="2939201"/>
            <a:ext cx="1181719" cy="8216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2694527" y="2580733"/>
            <a:ext cx="1192795" cy="154967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094524" y="3189718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96000" y="2770236"/>
            <a:ext cx="0" cy="18107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722093" y="4606381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57147BE-35AC-4062-171C-448F286CABDE}"/>
              </a:ext>
            </a:extLst>
          </p:cNvPr>
          <p:cNvCxnSpPr>
            <a:cxnSpLocks/>
          </p:cNvCxnSpPr>
          <p:nvPr/>
        </p:nvCxnSpPr>
        <p:spPr>
          <a:xfrm flipV="1">
            <a:off x="7823200" y="1341119"/>
            <a:ext cx="0" cy="1084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C2FA9E0-6F77-11A5-ADB0-9404C817355E}"/>
              </a:ext>
            </a:extLst>
          </p:cNvPr>
          <p:cNvCxnSpPr>
            <a:endCxn id="19" idx="1"/>
          </p:cNvCxnSpPr>
          <p:nvPr/>
        </p:nvCxnSpPr>
        <p:spPr>
          <a:xfrm rot="10800000" flipV="1">
            <a:off x="1679376" y="1341120"/>
            <a:ext cx="6143824" cy="1084984"/>
          </a:xfrm>
          <a:prstGeom prst="bentConnector3">
            <a:avLst>
              <a:gd name="adj1" fmla="val 11314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3288800" y="1324697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5942497" y="44232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7697280" y="3951965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3698052" y="1101262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377229" y="5338891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E73888CF-F221-E708-49E7-8DAFE0373A4D}"/>
              </a:ext>
            </a:extLst>
          </p:cNvPr>
          <p:cNvCxnSpPr>
            <a:stCxn id="104" idx="3"/>
            <a:endCxn id="24" idx="2"/>
          </p:cNvCxnSpPr>
          <p:nvPr/>
        </p:nvCxnSpPr>
        <p:spPr>
          <a:xfrm flipV="1">
            <a:off x="9009947" y="2759172"/>
            <a:ext cx="653190" cy="184720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/>
          <p:nvPr/>
        </p:nvCxnSpPr>
        <p:spPr>
          <a:xfrm>
            <a:off x="325120" y="3088640"/>
            <a:ext cx="11165840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9336542" y="4852211"/>
            <a:ext cx="2027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：替换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3908011" y="365493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5908040" y="613916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356008" y="322658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5938251" y="33978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9db904-15a1-488d-a196-baabca86daf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1003</Words>
  <Application>Microsoft Office PowerPoint</Application>
  <PresentationFormat>宽屏</PresentationFormat>
  <Paragraphs>250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等线 Light</vt:lpstr>
      <vt:lpstr>方正姚体</vt:lpstr>
      <vt:lpstr>微软雅黑</vt:lpstr>
      <vt:lpstr>Agency FB</vt:lpstr>
      <vt:lpstr>Arial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Night Elf</dc:creator>
  <cp:lastModifiedBy>Elf Night</cp:lastModifiedBy>
  <cp:revision>49</cp:revision>
  <dcterms:created xsi:type="dcterms:W3CDTF">2022-11-20T11:49:45Z</dcterms:created>
  <dcterms:modified xsi:type="dcterms:W3CDTF">2023-05-20T13:26:22Z</dcterms:modified>
</cp:coreProperties>
</file>